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990E019-7AC5-4562-87A9-E1A1E8F2CF24}" type="datetimeFigureOut">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001095-4CA0-4726-8DDA-5A7A5FE70C51}" type="slidenum">
              <a:rPr lang="en-GB" smtClean="0"/>
              <a:t>‹#›</a:t>
            </a:fld>
            <a:endParaRPr lang="en-GB"/>
          </a:p>
        </p:txBody>
      </p:sp>
    </p:spTree>
    <p:extLst>
      <p:ext uri="{BB962C8B-B14F-4D97-AF65-F5344CB8AC3E}">
        <p14:creationId xmlns:p14="http://schemas.microsoft.com/office/powerpoint/2010/main" val="382159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90E019-7AC5-4562-87A9-E1A1E8F2CF24}" type="datetimeFigureOut">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001095-4CA0-4726-8DDA-5A7A5FE70C51}" type="slidenum">
              <a:rPr lang="en-GB" smtClean="0"/>
              <a:t>‹#›</a:t>
            </a:fld>
            <a:endParaRPr lang="en-GB"/>
          </a:p>
        </p:txBody>
      </p:sp>
    </p:spTree>
    <p:extLst>
      <p:ext uri="{BB962C8B-B14F-4D97-AF65-F5344CB8AC3E}">
        <p14:creationId xmlns:p14="http://schemas.microsoft.com/office/powerpoint/2010/main" val="4206411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90E019-7AC5-4562-87A9-E1A1E8F2CF24}" type="datetimeFigureOut">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001095-4CA0-4726-8DDA-5A7A5FE70C51}" type="slidenum">
              <a:rPr lang="en-GB" smtClean="0"/>
              <a:t>‹#›</a:t>
            </a:fld>
            <a:endParaRPr lang="en-GB"/>
          </a:p>
        </p:txBody>
      </p:sp>
    </p:spTree>
    <p:extLst>
      <p:ext uri="{BB962C8B-B14F-4D97-AF65-F5344CB8AC3E}">
        <p14:creationId xmlns:p14="http://schemas.microsoft.com/office/powerpoint/2010/main" val="3097711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90E019-7AC5-4562-87A9-E1A1E8F2CF24}" type="datetimeFigureOut">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001095-4CA0-4726-8DDA-5A7A5FE70C51}" type="slidenum">
              <a:rPr lang="en-GB" smtClean="0"/>
              <a:t>‹#›</a:t>
            </a:fld>
            <a:endParaRPr lang="en-GB"/>
          </a:p>
        </p:txBody>
      </p:sp>
    </p:spTree>
    <p:extLst>
      <p:ext uri="{BB962C8B-B14F-4D97-AF65-F5344CB8AC3E}">
        <p14:creationId xmlns:p14="http://schemas.microsoft.com/office/powerpoint/2010/main" val="3201250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0E019-7AC5-4562-87A9-E1A1E8F2CF24}" type="datetimeFigureOut">
              <a:rPr lang="en-GB" smtClean="0"/>
              <a:t>24/02/2017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001095-4CA0-4726-8DDA-5A7A5FE70C51}" type="slidenum">
              <a:rPr lang="en-GB" smtClean="0"/>
              <a:t>‹#›</a:t>
            </a:fld>
            <a:endParaRPr lang="en-GB"/>
          </a:p>
        </p:txBody>
      </p:sp>
    </p:spTree>
    <p:extLst>
      <p:ext uri="{BB962C8B-B14F-4D97-AF65-F5344CB8AC3E}">
        <p14:creationId xmlns:p14="http://schemas.microsoft.com/office/powerpoint/2010/main" val="158706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0E019-7AC5-4562-87A9-E1A1E8F2CF24}" type="datetimeFigureOut">
              <a:rPr lang="en-GB" smtClean="0"/>
              <a:t>24/02/2017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001095-4CA0-4726-8DDA-5A7A5FE70C51}" type="slidenum">
              <a:rPr lang="en-GB" smtClean="0"/>
              <a:t>‹#›</a:t>
            </a:fld>
            <a:endParaRPr lang="en-GB"/>
          </a:p>
        </p:txBody>
      </p:sp>
    </p:spTree>
    <p:extLst>
      <p:ext uri="{BB962C8B-B14F-4D97-AF65-F5344CB8AC3E}">
        <p14:creationId xmlns:p14="http://schemas.microsoft.com/office/powerpoint/2010/main" val="1383606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990E019-7AC5-4562-87A9-E1A1E8F2CF24}" type="datetimeFigureOut">
              <a:rPr lang="en-GB" smtClean="0"/>
              <a:t>24/02/2017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001095-4CA0-4726-8DDA-5A7A5FE70C51}" type="slidenum">
              <a:rPr lang="en-GB" smtClean="0"/>
              <a:t>‹#›</a:t>
            </a:fld>
            <a:endParaRPr lang="en-GB"/>
          </a:p>
        </p:txBody>
      </p:sp>
    </p:spTree>
    <p:extLst>
      <p:ext uri="{BB962C8B-B14F-4D97-AF65-F5344CB8AC3E}">
        <p14:creationId xmlns:p14="http://schemas.microsoft.com/office/powerpoint/2010/main" val="168278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990E019-7AC5-4562-87A9-E1A1E8F2CF24}" type="datetimeFigureOut">
              <a:rPr lang="en-GB" smtClean="0"/>
              <a:t>24/02/2017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001095-4CA0-4726-8DDA-5A7A5FE70C51}" type="slidenum">
              <a:rPr lang="en-GB" smtClean="0"/>
              <a:t>‹#›</a:t>
            </a:fld>
            <a:endParaRPr lang="en-GB"/>
          </a:p>
        </p:txBody>
      </p:sp>
    </p:spTree>
    <p:extLst>
      <p:ext uri="{BB962C8B-B14F-4D97-AF65-F5344CB8AC3E}">
        <p14:creationId xmlns:p14="http://schemas.microsoft.com/office/powerpoint/2010/main" val="3187285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0E019-7AC5-4562-87A9-E1A1E8F2CF24}" type="datetimeFigureOut">
              <a:rPr lang="en-GB" smtClean="0"/>
              <a:t>24/02/2017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001095-4CA0-4726-8DDA-5A7A5FE70C51}" type="slidenum">
              <a:rPr lang="en-GB" smtClean="0"/>
              <a:t>‹#›</a:t>
            </a:fld>
            <a:endParaRPr lang="en-GB"/>
          </a:p>
        </p:txBody>
      </p:sp>
    </p:spTree>
    <p:extLst>
      <p:ext uri="{BB962C8B-B14F-4D97-AF65-F5344CB8AC3E}">
        <p14:creationId xmlns:p14="http://schemas.microsoft.com/office/powerpoint/2010/main" val="120996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0E019-7AC5-4562-87A9-E1A1E8F2CF24}" type="datetimeFigureOut">
              <a:rPr lang="en-GB" smtClean="0"/>
              <a:t>24/02/2017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001095-4CA0-4726-8DDA-5A7A5FE70C51}" type="slidenum">
              <a:rPr lang="en-GB" smtClean="0"/>
              <a:t>‹#›</a:t>
            </a:fld>
            <a:endParaRPr lang="en-GB"/>
          </a:p>
        </p:txBody>
      </p:sp>
    </p:spTree>
    <p:extLst>
      <p:ext uri="{BB962C8B-B14F-4D97-AF65-F5344CB8AC3E}">
        <p14:creationId xmlns:p14="http://schemas.microsoft.com/office/powerpoint/2010/main" val="502224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0E019-7AC5-4562-87A9-E1A1E8F2CF24}" type="datetimeFigureOut">
              <a:rPr lang="en-GB" smtClean="0"/>
              <a:t>24/02/2017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001095-4CA0-4726-8DDA-5A7A5FE70C51}" type="slidenum">
              <a:rPr lang="en-GB" smtClean="0"/>
              <a:t>‹#›</a:t>
            </a:fld>
            <a:endParaRPr lang="en-GB"/>
          </a:p>
        </p:txBody>
      </p:sp>
    </p:spTree>
    <p:extLst>
      <p:ext uri="{BB962C8B-B14F-4D97-AF65-F5344CB8AC3E}">
        <p14:creationId xmlns:p14="http://schemas.microsoft.com/office/powerpoint/2010/main" val="427345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0E019-7AC5-4562-87A9-E1A1E8F2CF24}" type="datetimeFigureOut">
              <a:rPr lang="en-GB" smtClean="0"/>
              <a:t>24/02/2017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01095-4CA0-4726-8DDA-5A7A5FE70C51}" type="slidenum">
              <a:rPr lang="en-GB" smtClean="0"/>
              <a:t>‹#›</a:t>
            </a:fld>
            <a:endParaRPr lang="en-GB"/>
          </a:p>
        </p:txBody>
      </p:sp>
    </p:spTree>
    <p:extLst>
      <p:ext uri="{BB962C8B-B14F-4D97-AF65-F5344CB8AC3E}">
        <p14:creationId xmlns:p14="http://schemas.microsoft.com/office/powerpoint/2010/main" val="1062837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Establishing Communist Control 49 - 57</a:t>
            </a:r>
            <a:endParaRPr lang="en-GB" dirty="0"/>
          </a:p>
        </p:txBody>
      </p:sp>
      <p:sp>
        <p:nvSpPr>
          <p:cNvPr id="3" name="Subtitle 2"/>
          <p:cNvSpPr>
            <a:spLocks noGrp="1"/>
          </p:cNvSpPr>
          <p:nvPr>
            <p:ph type="subTitle" idx="1"/>
          </p:nvPr>
        </p:nvSpPr>
        <p:spPr/>
        <p:txBody>
          <a:bodyPr>
            <a:normAutofit lnSpcReduction="10000"/>
          </a:bodyPr>
          <a:lstStyle/>
          <a:p>
            <a:r>
              <a:rPr lang="en-GB" dirty="0" smtClean="0"/>
              <a:t>Suggested paragraph headings and notes for an essay on this topic.</a:t>
            </a:r>
            <a:endParaRPr lang="en-GB" dirty="0"/>
          </a:p>
          <a:p>
            <a:endParaRPr lang="en-GB" dirty="0" smtClean="0"/>
          </a:p>
          <a:p>
            <a:r>
              <a:rPr lang="en-GB" dirty="0" smtClean="0"/>
              <a:t>Task: Use the notes on the following slides to write the essay on slide 2 or choose one of your own choice.</a:t>
            </a:r>
            <a:endParaRPr lang="en-GB" dirty="0"/>
          </a:p>
        </p:txBody>
      </p:sp>
    </p:spTree>
    <p:custDataLst>
      <p:tags r:id="rId1"/>
    </p:custDataLst>
    <p:extLst>
      <p:ext uri="{BB962C8B-B14F-4D97-AF65-F5344CB8AC3E}">
        <p14:creationId xmlns:p14="http://schemas.microsoft.com/office/powerpoint/2010/main" val="1044007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12192000" cy="6740307"/>
          </a:xfrm>
          <a:prstGeom prst="rect">
            <a:avLst/>
          </a:prstGeom>
          <a:noFill/>
        </p:spPr>
        <p:txBody>
          <a:bodyPr wrap="square" rtlCol="0">
            <a:spAutoFit/>
          </a:bodyPr>
          <a:lstStyle/>
          <a:p>
            <a:pPr lvl="0"/>
            <a:r>
              <a:rPr lang="en-GB" b="1" dirty="0" smtClean="0">
                <a:effectLst/>
              </a:rPr>
              <a:t>The role of the People’s Liberation Army (PLA) was the key factor in establishing communist rule in China in the years 1949–57’. How far do you agree with this view?</a:t>
            </a:r>
          </a:p>
          <a:p>
            <a:pPr lvl="0"/>
            <a:endParaRPr lang="en-GB" dirty="0"/>
          </a:p>
          <a:p>
            <a:r>
              <a:rPr lang="en-GB" b="1" dirty="0"/>
              <a:t>Introduction</a:t>
            </a:r>
            <a:r>
              <a:rPr lang="en-GB" dirty="0"/>
              <a:t>: Briefly set out the position of the CCP in 49 and the problems which needed to be overcome in order for the party to establish full control over China. </a:t>
            </a:r>
            <a:endParaRPr lang="en-GB" dirty="0" smtClean="0">
              <a:effectLst/>
            </a:endParaRPr>
          </a:p>
          <a:p>
            <a:r>
              <a:rPr lang="en-GB" dirty="0"/>
              <a:t> </a:t>
            </a:r>
            <a:endParaRPr lang="en-GB" dirty="0" smtClean="0">
              <a:effectLst/>
            </a:endParaRPr>
          </a:p>
          <a:p>
            <a:r>
              <a:rPr lang="en-GB" dirty="0"/>
              <a:t>Attack the question &amp; include a clear line of </a:t>
            </a:r>
            <a:r>
              <a:rPr lang="en-GB" dirty="0" smtClean="0"/>
              <a:t>argument.</a:t>
            </a:r>
            <a:r>
              <a:rPr lang="en-GB" dirty="0"/>
              <a:t> </a:t>
            </a:r>
            <a:r>
              <a:rPr lang="en-GB" dirty="0" smtClean="0"/>
              <a:t>Briefly </a:t>
            </a:r>
            <a:r>
              <a:rPr lang="en-GB" dirty="0"/>
              <a:t>mention the factors which helped the Communists establish control</a:t>
            </a:r>
            <a:r>
              <a:rPr lang="en-GB" dirty="0" smtClean="0"/>
              <a:t>.</a:t>
            </a:r>
            <a:endParaRPr lang="en-GB" dirty="0" smtClean="0">
              <a:effectLst/>
            </a:endParaRPr>
          </a:p>
          <a:p>
            <a:r>
              <a:rPr lang="en-GB" b="1" dirty="0"/>
              <a:t>Suggested main paragraphs</a:t>
            </a:r>
            <a:r>
              <a:rPr lang="en-GB" dirty="0"/>
              <a:t> (Always aim for </a:t>
            </a:r>
            <a:r>
              <a:rPr lang="en-GB" dirty="0" smtClean="0"/>
              <a:t>5. The order may need adjusting) </a:t>
            </a:r>
            <a:endParaRPr lang="en-GB" dirty="0" smtClean="0">
              <a:effectLst/>
            </a:endParaRPr>
          </a:p>
          <a:p>
            <a:r>
              <a:rPr lang="en-GB" dirty="0"/>
              <a:t>  </a:t>
            </a:r>
            <a:endParaRPr lang="en-GB" dirty="0" smtClean="0">
              <a:effectLst/>
            </a:endParaRPr>
          </a:p>
          <a:p>
            <a:r>
              <a:rPr lang="en-GB" b="1" dirty="0"/>
              <a:t>Paragraph 1 (address the stated factor): e.g. Role of the </a:t>
            </a:r>
            <a:r>
              <a:rPr lang="en-GB" b="1" dirty="0" smtClean="0"/>
              <a:t>PLA. You can write more than one paragraph on the stated factor if you wish.</a:t>
            </a:r>
            <a:endParaRPr lang="en-GB" dirty="0" smtClean="0">
              <a:effectLst/>
            </a:endParaRPr>
          </a:p>
          <a:p>
            <a:r>
              <a:rPr lang="en-GB" b="1" dirty="0"/>
              <a:t> </a:t>
            </a:r>
            <a:endParaRPr lang="en-GB" dirty="0" smtClean="0">
              <a:effectLst/>
            </a:endParaRPr>
          </a:p>
          <a:p>
            <a:r>
              <a:rPr lang="en-GB" b="1" dirty="0"/>
              <a:t>Paragraph 2: Use of terror and violence</a:t>
            </a:r>
            <a:endParaRPr lang="en-GB" dirty="0" smtClean="0">
              <a:effectLst/>
            </a:endParaRPr>
          </a:p>
          <a:p>
            <a:r>
              <a:rPr lang="en-GB" b="1" dirty="0"/>
              <a:t> </a:t>
            </a:r>
            <a:endParaRPr lang="en-GB" dirty="0" smtClean="0">
              <a:effectLst/>
            </a:endParaRPr>
          </a:p>
          <a:p>
            <a:r>
              <a:rPr lang="en-GB" b="1" dirty="0"/>
              <a:t>Paragraph 3: Popular policies and economic improvements.</a:t>
            </a:r>
            <a:endParaRPr lang="en-GB" dirty="0" smtClean="0">
              <a:effectLst/>
            </a:endParaRPr>
          </a:p>
          <a:p>
            <a:r>
              <a:rPr lang="en-GB" b="1" dirty="0"/>
              <a:t> </a:t>
            </a:r>
            <a:endParaRPr lang="en-GB" dirty="0" smtClean="0">
              <a:effectLst/>
            </a:endParaRPr>
          </a:p>
          <a:p>
            <a:r>
              <a:rPr lang="en-GB" b="1" dirty="0"/>
              <a:t>Paragraph 4: Propaganda</a:t>
            </a:r>
            <a:endParaRPr lang="en-GB" dirty="0" smtClean="0">
              <a:effectLst/>
            </a:endParaRPr>
          </a:p>
          <a:p>
            <a:r>
              <a:rPr lang="en-GB" b="1" dirty="0"/>
              <a:t> </a:t>
            </a:r>
            <a:endParaRPr lang="en-GB" dirty="0" smtClean="0">
              <a:effectLst/>
            </a:endParaRPr>
          </a:p>
          <a:p>
            <a:r>
              <a:rPr lang="en-GB" b="1" dirty="0"/>
              <a:t>Paragraph 5: Early willingness to work with opponents to establish political legitimacy.</a:t>
            </a:r>
            <a:endParaRPr lang="en-GB" dirty="0" smtClean="0">
              <a:effectLst/>
            </a:endParaRPr>
          </a:p>
          <a:p>
            <a:r>
              <a:rPr lang="en-GB" b="1" dirty="0"/>
              <a:t> </a:t>
            </a:r>
            <a:endParaRPr lang="en-GB" dirty="0" smtClean="0">
              <a:effectLst/>
            </a:endParaRPr>
          </a:p>
          <a:p>
            <a:r>
              <a:rPr lang="en-GB" b="1" dirty="0"/>
              <a:t>Conclusion:</a:t>
            </a:r>
            <a:endParaRPr lang="en-GB" dirty="0" smtClean="0">
              <a:effectLst/>
            </a:endParaRPr>
          </a:p>
          <a:p>
            <a:r>
              <a:rPr lang="en-GB" dirty="0" smtClean="0"/>
              <a:t>Summarise </a:t>
            </a:r>
            <a:r>
              <a:rPr lang="en-GB" dirty="0"/>
              <a:t>your argument by listing the points you have covered in your answer.</a:t>
            </a:r>
            <a:endParaRPr lang="en-GB" dirty="0" smtClean="0">
              <a:effectLst/>
            </a:endParaRPr>
          </a:p>
          <a:p>
            <a:r>
              <a:rPr lang="en-GB" dirty="0"/>
              <a:t>Consider significance by clearly stating which of your points is the most significant and explaining your choice</a:t>
            </a:r>
            <a:r>
              <a:rPr lang="en-GB" dirty="0" smtClean="0"/>
              <a:t>.</a:t>
            </a:r>
            <a:endParaRPr lang="en-GB" dirty="0" smtClean="0">
              <a:effectLst/>
            </a:endParaRPr>
          </a:p>
        </p:txBody>
      </p:sp>
    </p:spTree>
    <p:custDataLst>
      <p:tags r:id="rId1"/>
    </p:custDataLst>
    <p:extLst>
      <p:ext uri="{BB962C8B-B14F-4D97-AF65-F5344CB8AC3E}">
        <p14:creationId xmlns:p14="http://schemas.microsoft.com/office/powerpoint/2010/main" val="3671561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 y="682625"/>
            <a:ext cx="11976100" cy="1325563"/>
          </a:xfrm>
        </p:spPr>
        <p:txBody>
          <a:bodyPr>
            <a:noAutofit/>
          </a:bodyPr>
          <a:lstStyle/>
          <a:p>
            <a:r>
              <a:rPr lang="en-GB" sz="2400" b="1" dirty="0">
                <a:latin typeface="+mn-lt"/>
              </a:rPr>
              <a:t>Introduction</a:t>
            </a:r>
            <a:r>
              <a:rPr lang="en-GB" sz="2400" dirty="0">
                <a:latin typeface="+mn-lt"/>
              </a:rPr>
              <a:t>: Briefly set out the position of the CCP in 49 and the problems which needed to be overcome in order for the party to establish full control over China. </a:t>
            </a:r>
            <a:r>
              <a:rPr lang="en-GB" sz="2400" dirty="0" smtClean="0">
                <a:effectLst/>
                <a:latin typeface="+mn-lt"/>
              </a:rPr>
              <a:t/>
            </a:r>
            <a:br>
              <a:rPr lang="en-GB" sz="2400" dirty="0" smtClean="0">
                <a:effectLst/>
                <a:latin typeface="+mn-lt"/>
              </a:rPr>
            </a:br>
            <a:r>
              <a:rPr lang="en-GB" sz="2400" dirty="0">
                <a:latin typeface="+mn-lt"/>
              </a:rPr>
              <a:t> </a:t>
            </a:r>
            <a:r>
              <a:rPr lang="en-GB" sz="2400" dirty="0" smtClean="0">
                <a:effectLst/>
                <a:latin typeface="+mn-lt"/>
              </a:rPr>
              <a:t/>
            </a:r>
            <a:br>
              <a:rPr lang="en-GB" sz="2400" dirty="0" smtClean="0">
                <a:effectLst/>
                <a:latin typeface="+mn-lt"/>
              </a:rPr>
            </a:br>
            <a:r>
              <a:rPr lang="en-GB" sz="2400" dirty="0">
                <a:latin typeface="+mn-lt"/>
              </a:rPr>
              <a:t>Attack the question &amp; include a clear line of argument.</a:t>
            </a:r>
            <a:r>
              <a:rPr lang="en-GB" sz="2400" dirty="0" smtClean="0">
                <a:effectLst/>
                <a:latin typeface="+mn-lt"/>
              </a:rPr>
              <a:t/>
            </a:r>
            <a:br>
              <a:rPr lang="en-GB" sz="2400" dirty="0" smtClean="0">
                <a:effectLst/>
                <a:latin typeface="+mn-lt"/>
              </a:rPr>
            </a:br>
            <a:r>
              <a:rPr lang="en-GB" sz="2400" dirty="0">
                <a:latin typeface="+mn-lt"/>
              </a:rPr>
              <a:t> </a:t>
            </a:r>
            <a:r>
              <a:rPr lang="en-GB" sz="2400" dirty="0" smtClean="0">
                <a:effectLst/>
                <a:latin typeface="+mn-lt"/>
              </a:rPr>
              <a:t/>
            </a:r>
            <a:br>
              <a:rPr lang="en-GB" sz="2400" dirty="0" smtClean="0">
                <a:effectLst/>
                <a:latin typeface="+mn-lt"/>
              </a:rPr>
            </a:br>
            <a:r>
              <a:rPr lang="en-GB" sz="2400" dirty="0">
                <a:latin typeface="+mn-lt"/>
              </a:rPr>
              <a:t>Briefly mention the factors which helped the Communists establish control.</a:t>
            </a:r>
            <a:r>
              <a:rPr lang="en-GB" sz="2000" dirty="0" smtClean="0">
                <a:effectLst/>
                <a:latin typeface="+mn-lt"/>
              </a:rPr>
              <a:t/>
            </a:r>
            <a:br>
              <a:rPr lang="en-GB" sz="2000" dirty="0" smtClean="0">
                <a:effectLst/>
                <a:latin typeface="+mn-lt"/>
              </a:rPr>
            </a:br>
            <a:endParaRPr lang="en-GB" sz="2000" dirty="0">
              <a:latin typeface="+mn-lt"/>
            </a:endParaRPr>
          </a:p>
        </p:txBody>
      </p:sp>
      <p:sp>
        <p:nvSpPr>
          <p:cNvPr id="3" name="Content Placeholder 2"/>
          <p:cNvSpPr>
            <a:spLocks noGrp="1"/>
          </p:cNvSpPr>
          <p:nvPr>
            <p:ph idx="1"/>
          </p:nvPr>
        </p:nvSpPr>
        <p:spPr>
          <a:xfrm>
            <a:off x="63500" y="2587625"/>
            <a:ext cx="12065000" cy="4270375"/>
          </a:xfrm>
        </p:spPr>
        <p:txBody>
          <a:bodyPr>
            <a:normAutofit/>
          </a:bodyPr>
          <a:lstStyle/>
          <a:p>
            <a:r>
              <a:rPr lang="en-GB" sz="2400" dirty="0" smtClean="0"/>
              <a:t>In 1949 – China still not a single unified nation. Nationalist forces still present on the mainland. Warlords controlled vast areas.</a:t>
            </a:r>
          </a:p>
          <a:p>
            <a:r>
              <a:rPr lang="en-GB" sz="2400" dirty="0" smtClean="0"/>
              <a:t>China was bankrupt and millions had died in the Civil War.</a:t>
            </a:r>
          </a:p>
          <a:p>
            <a:r>
              <a:rPr lang="en-GB" sz="2400" dirty="0" smtClean="0"/>
              <a:t>Peasants in the countryside had little understanding of Communist ideas and middle classes in the cities viewed communism with suspicion.</a:t>
            </a:r>
          </a:p>
          <a:p>
            <a:r>
              <a:rPr lang="en-GB" sz="2400" dirty="0" smtClean="0"/>
              <a:t>Party membership less than 5 million in 1949 in a country of 500 million.</a:t>
            </a:r>
          </a:p>
          <a:p>
            <a:r>
              <a:rPr lang="en-GB" sz="2400" dirty="0" smtClean="0"/>
              <a:t>By 57 Mao’s power was absolute and the communists had imposed its monopoly of power across the whole of mainland China.</a:t>
            </a:r>
          </a:p>
          <a:p>
            <a:endParaRPr lang="en-GB" sz="2400" dirty="0"/>
          </a:p>
          <a:p>
            <a:pPr marL="0" indent="0">
              <a:buNone/>
            </a:pPr>
            <a:r>
              <a:rPr lang="en-GB" sz="2400" dirty="0" smtClean="0"/>
              <a:t>Add line of argument and factors to be discussed.</a:t>
            </a:r>
            <a:endParaRPr lang="en-GB" sz="2400" dirty="0"/>
          </a:p>
        </p:txBody>
      </p:sp>
    </p:spTree>
    <p:custDataLst>
      <p:tags r:id="rId1"/>
    </p:custDataLst>
    <p:extLst>
      <p:ext uri="{BB962C8B-B14F-4D97-AF65-F5344CB8AC3E}">
        <p14:creationId xmlns:p14="http://schemas.microsoft.com/office/powerpoint/2010/main" val="1475177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latin typeface="+mn-lt"/>
              </a:rPr>
              <a:t>Paragraph</a:t>
            </a:r>
            <a:r>
              <a:rPr lang="en-GB" sz="3200" dirty="0">
                <a:latin typeface="+mn-lt"/>
              </a:rPr>
              <a:t> 1 (address the stated factor): e.g. Role of the PLA</a:t>
            </a:r>
            <a:r>
              <a:rPr lang="en-GB" dirty="0" smtClean="0">
                <a:effectLst/>
              </a:rPr>
              <a:t/>
            </a:r>
            <a:br>
              <a:rPr lang="en-GB" dirty="0" smtClean="0">
                <a:effectLst/>
              </a:rPr>
            </a:br>
            <a:endParaRPr lang="en-GB" dirty="0"/>
          </a:p>
        </p:txBody>
      </p:sp>
      <p:sp>
        <p:nvSpPr>
          <p:cNvPr id="3" name="Content Placeholder 2"/>
          <p:cNvSpPr>
            <a:spLocks noGrp="1"/>
          </p:cNvSpPr>
          <p:nvPr>
            <p:ph idx="1"/>
          </p:nvPr>
        </p:nvSpPr>
        <p:spPr>
          <a:xfrm>
            <a:off x="114300" y="1016000"/>
            <a:ext cx="11861800" cy="5651500"/>
          </a:xfrm>
        </p:spPr>
        <p:txBody>
          <a:bodyPr>
            <a:normAutofit/>
          </a:bodyPr>
          <a:lstStyle/>
          <a:p>
            <a:r>
              <a:rPr lang="en-GB" sz="2000" dirty="0" smtClean="0"/>
              <a:t>PLA – key tool in the consolidation of the Communist regime. Played a key role in helping to extend CCP control from Beijing over the entire country.</a:t>
            </a:r>
          </a:p>
          <a:p>
            <a:r>
              <a:rPr lang="en-GB" sz="2000" dirty="0" smtClean="0"/>
              <a:t>PLA – most effective means of implementing terror and its loyalty was beyond question.</a:t>
            </a:r>
          </a:p>
          <a:p>
            <a:r>
              <a:rPr lang="en-GB" sz="2000" dirty="0" smtClean="0"/>
              <a:t>Led the first campaigns of terror to bring outlying provinces into line by preventing independence movements to flourish and protecting China’s vulnerable frontiers.</a:t>
            </a:r>
          </a:p>
          <a:p>
            <a:r>
              <a:rPr lang="en-GB" sz="2000" dirty="0" smtClean="0"/>
              <a:t>Led 3 reunification campaigns in Tibet and Xijiang and Guandong. Invaded Tibet in 1950 and attempted to wipe out all traces of a separate Tibetan identity. Mandarin enforced as the official language. PLA imposed a regime of terror aimed at wiping out all traces of a separate Tibetan identity.</a:t>
            </a:r>
          </a:p>
          <a:p>
            <a:r>
              <a:rPr lang="en-GB" sz="2000" dirty="0" smtClean="0"/>
              <a:t>PLA army also sent to Muslim province of Xinjiang and coastal region of Guandong where 28,000 opponents were executed.</a:t>
            </a:r>
          </a:p>
          <a:p>
            <a:r>
              <a:rPr lang="en-GB" sz="2000" dirty="0" smtClean="0"/>
              <a:t>Guandong purged of nationalist forces.</a:t>
            </a:r>
          </a:p>
          <a:p>
            <a:r>
              <a:rPr lang="en-GB" sz="2000" dirty="0" smtClean="0"/>
              <a:t>However both Tibet and Xinjiang never truly pacified.</a:t>
            </a:r>
          </a:p>
          <a:p>
            <a:r>
              <a:rPr lang="en-GB" sz="2000" dirty="0" smtClean="0"/>
              <a:t>The PLA, according to Benson, was the ‘power behind the party’ and was vital in the party’s consolidation of power.</a:t>
            </a:r>
          </a:p>
          <a:p>
            <a:r>
              <a:rPr lang="en-GB" sz="2000" dirty="0" smtClean="0"/>
              <a:t>Possible final sentence link: Having tightened its military grip over China, Mao’s government turned its attention to extending it’s political control.</a:t>
            </a:r>
          </a:p>
          <a:p>
            <a:endParaRPr lang="en-GB" sz="2000" dirty="0" smtClean="0"/>
          </a:p>
          <a:p>
            <a:pPr marL="0" indent="0">
              <a:buNone/>
            </a:pPr>
            <a:endParaRPr lang="en-GB" sz="2000" dirty="0"/>
          </a:p>
          <a:p>
            <a:endParaRPr lang="en-GB" sz="2000" dirty="0"/>
          </a:p>
        </p:txBody>
      </p:sp>
    </p:spTree>
    <p:custDataLst>
      <p:tags r:id="rId1"/>
    </p:custDataLst>
    <p:extLst>
      <p:ext uri="{BB962C8B-B14F-4D97-AF65-F5344CB8AC3E}">
        <p14:creationId xmlns:p14="http://schemas.microsoft.com/office/powerpoint/2010/main" val="489508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438" y="126228"/>
            <a:ext cx="10515600" cy="1325563"/>
          </a:xfrm>
        </p:spPr>
        <p:txBody>
          <a:bodyPr>
            <a:normAutofit/>
          </a:bodyPr>
          <a:lstStyle/>
          <a:p>
            <a:r>
              <a:rPr lang="en-GB" sz="2800" dirty="0">
                <a:latin typeface="+mn-lt"/>
              </a:rPr>
              <a:t>Paragraph 2: Use of terror and violence</a:t>
            </a:r>
            <a:r>
              <a:rPr lang="en-GB" sz="2800" dirty="0" smtClean="0">
                <a:effectLst/>
                <a:latin typeface="+mn-lt"/>
              </a:rPr>
              <a:t/>
            </a:r>
            <a:br>
              <a:rPr lang="en-GB" sz="2800" dirty="0" smtClean="0">
                <a:effectLst/>
                <a:latin typeface="+mn-lt"/>
              </a:rPr>
            </a:br>
            <a:endParaRPr lang="en-GB" sz="2800" dirty="0">
              <a:latin typeface="+mn-lt"/>
            </a:endParaRPr>
          </a:p>
        </p:txBody>
      </p:sp>
      <p:sp>
        <p:nvSpPr>
          <p:cNvPr id="3" name="Content Placeholder 2"/>
          <p:cNvSpPr>
            <a:spLocks noGrp="1"/>
          </p:cNvSpPr>
          <p:nvPr>
            <p:ph idx="1"/>
          </p:nvPr>
        </p:nvSpPr>
        <p:spPr>
          <a:xfrm>
            <a:off x="114300" y="1006194"/>
            <a:ext cx="12077700" cy="5851806"/>
          </a:xfrm>
        </p:spPr>
        <p:txBody>
          <a:bodyPr>
            <a:noAutofit/>
          </a:bodyPr>
          <a:lstStyle/>
          <a:p>
            <a:r>
              <a:rPr lang="en-GB" sz="1600" dirty="0" smtClean="0"/>
              <a:t>Great Terror began in 1950.</a:t>
            </a:r>
          </a:p>
          <a:p>
            <a:r>
              <a:rPr lang="en-GB" sz="1600" dirty="0" smtClean="0"/>
              <a:t>1 million death toll – Conservative estimate.</a:t>
            </a:r>
          </a:p>
          <a:p>
            <a:r>
              <a:rPr lang="en-GB" sz="1600" dirty="0" smtClean="0"/>
              <a:t>Deterred opponents.</a:t>
            </a:r>
          </a:p>
          <a:p>
            <a:r>
              <a:rPr lang="en-GB" sz="1600" dirty="0" smtClean="0"/>
              <a:t>Landlords denounced by peasants. Intellectuals denounced and retreated to a state of passive compliance.</a:t>
            </a:r>
          </a:p>
          <a:p>
            <a:r>
              <a:rPr lang="en-GB" sz="1600" dirty="0" smtClean="0"/>
              <a:t>Anti Campaigns – 3 and 5 antis – aim to destroy ‘bureaucratic capitalist classes’ and frighten masses into line.</a:t>
            </a:r>
          </a:p>
          <a:p>
            <a:r>
              <a:rPr lang="en-GB" sz="1600" dirty="0" smtClean="0"/>
              <a:t>130,000 ‘bandits and criminals’ rounded up in Guangzhou.</a:t>
            </a:r>
          </a:p>
          <a:p>
            <a:r>
              <a:rPr lang="en-GB" sz="1600" dirty="0" smtClean="0"/>
              <a:t>Campaign to suppress counter revolutionaries launched in Oct 50. Focused on the internal threats to the Chinese revolution. Definition of ‘counter revolutionary’ included anyone who had links with the Nationalist regime as well as criminal gangs.</a:t>
            </a:r>
          </a:p>
          <a:p>
            <a:r>
              <a:rPr lang="en-GB" sz="1600" dirty="0" smtClean="0"/>
              <a:t>Using the excuse of the Korean war and the need to hunt down spies, the communists were able to mobilise the mass of the population to participate in a wave of terror.</a:t>
            </a:r>
          </a:p>
          <a:p>
            <a:r>
              <a:rPr lang="en-GB" sz="1600" dirty="0" smtClean="0"/>
              <a:t>Laogai – used to spread fear and terrorise population. Over 10million in Laogai every year.</a:t>
            </a:r>
          </a:p>
          <a:p>
            <a:r>
              <a:rPr lang="en-GB" sz="1600" dirty="0" smtClean="0"/>
              <a:t>Anti movements used a justification to attack class enemies and those who had cooperated with the Nationalists.</a:t>
            </a:r>
          </a:p>
          <a:p>
            <a:r>
              <a:rPr lang="en-GB" sz="1600" dirty="0" smtClean="0"/>
              <a:t>Consolidation of control culminated in the 100 flowers campaign which purged intellectual opposition.</a:t>
            </a:r>
          </a:p>
          <a:p>
            <a:r>
              <a:rPr lang="en-GB" sz="1600" dirty="0" smtClean="0"/>
              <a:t>A nationwide network of work units, street and neighbourhood committees was established to assist the Party in its efforts not only to identify and punish all those suspected of counter revolutionary crimes but also to exert control over the whole population.</a:t>
            </a:r>
          </a:p>
          <a:p>
            <a:r>
              <a:rPr lang="en-GB" sz="1600" dirty="0" smtClean="0"/>
              <a:t>‘Dangan’ dossiers held by party officials contained records and personal details of every individual – helped authorities maintain political and social control. Dossiers determined whether a person gained employment and housing.</a:t>
            </a:r>
          </a:p>
          <a:p>
            <a:endParaRPr lang="en-GB" sz="1600" dirty="0" smtClean="0"/>
          </a:p>
          <a:p>
            <a:endParaRPr lang="en-GB" sz="1600" dirty="0" smtClean="0"/>
          </a:p>
          <a:p>
            <a:endParaRPr lang="en-GB" sz="1000" dirty="0"/>
          </a:p>
        </p:txBody>
      </p:sp>
    </p:spTree>
    <p:custDataLst>
      <p:tags r:id="rId1"/>
    </p:custDataLst>
    <p:extLst>
      <p:ext uri="{BB962C8B-B14F-4D97-AF65-F5344CB8AC3E}">
        <p14:creationId xmlns:p14="http://schemas.microsoft.com/office/powerpoint/2010/main" val="3726758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latin typeface="+mn-lt"/>
              </a:rPr>
              <a:t>Paragraph 3: Popular policies and economic </a:t>
            </a:r>
            <a:r>
              <a:rPr lang="en-GB" sz="2800" dirty="0" smtClean="0">
                <a:latin typeface="+mn-lt"/>
              </a:rPr>
              <a:t>improvements – helped win support for the regime and helped the consolidation of power.</a:t>
            </a:r>
            <a:r>
              <a:rPr lang="en-GB" sz="2800" dirty="0" smtClean="0">
                <a:effectLst/>
                <a:latin typeface="+mn-lt"/>
              </a:rPr>
              <a:t/>
            </a:r>
            <a:br>
              <a:rPr lang="en-GB" sz="2800" dirty="0" smtClean="0">
                <a:effectLst/>
                <a:latin typeface="+mn-lt"/>
              </a:rPr>
            </a:br>
            <a:endParaRPr lang="en-GB" sz="2800" dirty="0">
              <a:latin typeface="+mn-lt"/>
            </a:endParaRPr>
          </a:p>
        </p:txBody>
      </p:sp>
      <p:sp>
        <p:nvSpPr>
          <p:cNvPr id="3" name="Content Placeholder 2"/>
          <p:cNvSpPr>
            <a:spLocks noGrp="1"/>
          </p:cNvSpPr>
          <p:nvPr>
            <p:ph idx="1"/>
          </p:nvPr>
        </p:nvSpPr>
        <p:spPr>
          <a:xfrm>
            <a:off x="114300" y="1460500"/>
            <a:ext cx="12077700" cy="5219700"/>
          </a:xfrm>
        </p:spPr>
        <p:txBody>
          <a:bodyPr>
            <a:normAutofit/>
          </a:bodyPr>
          <a:lstStyle/>
          <a:p>
            <a:pPr marL="0" indent="0">
              <a:buNone/>
            </a:pPr>
            <a:r>
              <a:rPr lang="en-GB" sz="2400" dirty="0" smtClean="0"/>
              <a:t>Evidence:</a:t>
            </a:r>
          </a:p>
          <a:p>
            <a:r>
              <a:rPr lang="en-GB" sz="2400" dirty="0" smtClean="0"/>
              <a:t>Wartime inflation brought quickly under control. New currency introduced. Inflation 1000% in 1949. 15% in 1951.</a:t>
            </a:r>
          </a:p>
          <a:p>
            <a:r>
              <a:rPr lang="en-GB" sz="2400" dirty="0" smtClean="0"/>
              <a:t>1</a:t>
            </a:r>
            <a:r>
              <a:rPr lang="en-GB" sz="2400" baseline="30000" dirty="0" smtClean="0"/>
              <a:t>st</a:t>
            </a:r>
            <a:r>
              <a:rPr lang="en-GB" sz="2400" dirty="0" smtClean="0"/>
              <a:t> FYP 1952 moderately successful. Annual growth rate of 9%. Particularly impressive when the Korean war required China to finance a major war effort.</a:t>
            </a:r>
          </a:p>
          <a:p>
            <a:r>
              <a:rPr lang="en-GB" sz="2400" dirty="0" smtClean="0"/>
              <a:t>Living standards did improve in the cities (but at the cost of personal freedoms)</a:t>
            </a:r>
          </a:p>
          <a:p>
            <a:r>
              <a:rPr lang="en-GB" sz="2400" dirty="0" smtClean="0"/>
              <a:t>In countryside early land reforms enabled peasants to become landowners  - popular with the peasantry and helped to win their support. Between 1950-52 approx. 2 million landlords executed.</a:t>
            </a:r>
          </a:p>
          <a:p>
            <a:r>
              <a:rPr lang="en-GB" sz="2400" dirty="0" smtClean="0"/>
              <a:t>Attacks on criminal gangs also popular.</a:t>
            </a:r>
          </a:p>
          <a:p>
            <a:r>
              <a:rPr lang="en-GB" sz="2400" dirty="0" smtClean="0"/>
              <a:t>Women liberated from unhappy marriages – Marriage law 1950.</a:t>
            </a:r>
            <a:endParaRPr lang="en-GB" sz="2400" dirty="0"/>
          </a:p>
        </p:txBody>
      </p:sp>
    </p:spTree>
    <p:custDataLst>
      <p:tags r:id="rId1"/>
    </p:custDataLst>
    <p:extLst>
      <p:ext uri="{BB962C8B-B14F-4D97-AF65-F5344CB8AC3E}">
        <p14:creationId xmlns:p14="http://schemas.microsoft.com/office/powerpoint/2010/main" val="1080332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latin typeface="+mn-lt"/>
              </a:rPr>
              <a:t>Paragraph 4: </a:t>
            </a:r>
            <a:r>
              <a:rPr lang="en-GB" sz="2800" dirty="0" smtClean="0">
                <a:latin typeface="+mn-lt"/>
              </a:rPr>
              <a:t>Propaganda to win support for the regime and deter opponents.</a:t>
            </a:r>
            <a:r>
              <a:rPr lang="en-GB" sz="2800" dirty="0" smtClean="0">
                <a:effectLst/>
                <a:latin typeface="+mn-lt"/>
              </a:rPr>
              <a:t/>
            </a:r>
            <a:br>
              <a:rPr lang="en-GB" sz="2800" dirty="0" smtClean="0">
                <a:effectLst/>
                <a:latin typeface="+mn-lt"/>
              </a:rPr>
            </a:br>
            <a:endParaRPr lang="en-GB" sz="2800" dirty="0">
              <a:latin typeface="+mn-lt"/>
            </a:endParaRPr>
          </a:p>
        </p:txBody>
      </p:sp>
      <p:sp>
        <p:nvSpPr>
          <p:cNvPr id="3" name="Content Placeholder 2"/>
          <p:cNvSpPr>
            <a:spLocks noGrp="1"/>
          </p:cNvSpPr>
          <p:nvPr>
            <p:ph idx="1"/>
          </p:nvPr>
        </p:nvSpPr>
        <p:spPr>
          <a:xfrm>
            <a:off x="152400" y="1231900"/>
            <a:ext cx="11925300" cy="5397500"/>
          </a:xfrm>
        </p:spPr>
        <p:txBody>
          <a:bodyPr>
            <a:noAutofit/>
          </a:bodyPr>
          <a:lstStyle/>
          <a:p>
            <a:r>
              <a:rPr lang="en-GB" sz="2400" dirty="0" smtClean="0"/>
              <a:t>Propaganda became a constant accompaniment to everyday life – wall posters, loud speakers.</a:t>
            </a:r>
          </a:p>
          <a:p>
            <a:r>
              <a:rPr lang="en-GB" sz="2400" dirty="0" smtClean="0"/>
              <a:t>Newspapers published to explain benefits of Communism. Outdoor cinemas, radios also used.</a:t>
            </a:r>
          </a:p>
          <a:p>
            <a:r>
              <a:rPr lang="en-GB" sz="2400" dirty="0" smtClean="0"/>
              <a:t>Korean war gave the CCP propaganda opportunities to portray itself as the protector of China against capitalist imperialism.</a:t>
            </a:r>
          </a:p>
          <a:p>
            <a:r>
              <a:rPr lang="en-GB" sz="2400" dirty="0" smtClean="0"/>
              <a:t>Peoples daily newspaper published long lists of political criminals alongside gruesome details of their punishments to deter opponents.</a:t>
            </a:r>
          </a:p>
          <a:p>
            <a:r>
              <a:rPr lang="en-GB" sz="2400" dirty="0" smtClean="0"/>
              <a:t>The endurance and heroism of Chinese troops in Korea was celebrated by a number of films, plays and works of literature.</a:t>
            </a:r>
          </a:p>
          <a:p>
            <a:r>
              <a:rPr lang="en-GB" sz="2400" dirty="0" smtClean="0"/>
              <a:t>Political commissars embedded in PLA units were given the role of passing on communist ideology to peasants.</a:t>
            </a:r>
            <a:endParaRPr lang="en-GB" sz="2400" dirty="0"/>
          </a:p>
        </p:txBody>
      </p:sp>
    </p:spTree>
    <p:custDataLst>
      <p:tags r:id="rId1"/>
    </p:custDataLst>
    <p:extLst>
      <p:ext uri="{BB962C8B-B14F-4D97-AF65-F5344CB8AC3E}">
        <p14:creationId xmlns:p14="http://schemas.microsoft.com/office/powerpoint/2010/main" val="3319850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636500" cy="1325563"/>
          </a:xfrm>
        </p:spPr>
        <p:txBody>
          <a:bodyPr>
            <a:normAutofit/>
          </a:bodyPr>
          <a:lstStyle/>
          <a:p>
            <a:r>
              <a:rPr lang="en-GB" sz="2800" dirty="0" smtClean="0">
                <a:latin typeface="+mn-lt"/>
              </a:rPr>
              <a:t>Para </a:t>
            </a:r>
            <a:r>
              <a:rPr lang="en-GB" sz="2800" dirty="0">
                <a:latin typeface="+mn-lt"/>
              </a:rPr>
              <a:t>5: Early willingness to work with opponents to establish political legitimacy.</a:t>
            </a:r>
            <a:r>
              <a:rPr lang="en-GB" sz="2800" dirty="0" smtClean="0">
                <a:effectLst/>
                <a:latin typeface="+mn-lt"/>
              </a:rPr>
              <a:t/>
            </a:r>
            <a:br>
              <a:rPr lang="en-GB" sz="2800" dirty="0" smtClean="0">
                <a:effectLst/>
                <a:latin typeface="+mn-lt"/>
              </a:rPr>
            </a:br>
            <a:endParaRPr lang="en-GB" sz="2800" dirty="0">
              <a:latin typeface="+mn-lt"/>
            </a:endParaRPr>
          </a:p>
        </p:txBody>
      </p:sp>
      <p:sp>
        <p:nvSpPr>
          <p:cNvPr id="3" name="Content Placeholder 2"/>
          <p:cNvSpPr>
            <a:spLocks noGrp="1"/>
          </p:cNvSpPr>
          <p:nvPr>
            <p:ph idx="1"/>
          </p:nvPr>
        </p:nvSpPr>
        <p:spPr>
          <a:xfrm>
            <a:off x="0" y="801158"/>
            <a:ext cx="11950700" cy="5142442"/>
          </a:xfrm>
        </p:spPr>
        <p:txBody>
          <a:bodyPr>
            <a:noAutofit/>
          </a:bodyPr>
          <a:lstStyle/>
          <a:p>
            <a:r>
              <a:rPr lang="en-GB" sz="2400" dirty="0"/>
              <a:t>Initial policies of CCP were pragmatic and conciliatory to help establish the Communists political control. Officials, Civil servants and industrial manages who had not fled to Taiwan with the Nationalists were invited to stay in their posts and provided PRC with the necessary continuity of admin.</a:t>
            </a:r>
          </a:p>
          <a:p>
            <a:r>
              <a:rPr lang="en-GB" sz="2400" dirty="0"/>
              <a:t>By late 51 the communists has trained enough ideologically committed cadres to replace them and they were then </a:t>
            </a:r>
            <a:r>
              <a:rPr lang="en-GB" sz="2400" dirty="0" smtClean="0"/>
              <a:t>purged</a:t>
            </a:r>
            <a:r>
              <a:rPr lang="en-GB" sz="2400" dirty="0"/>
              <a:t> </a:t>
            </a:r>
            <a:r>
              <a:rPr lang="en-GB" sz="2400" dirty="0" smtClean="0"/>
              <a:t>and executed.</a:t>
            </a:r>
            <a:endParaRPr lang="en-GB" sz="2400" dirty="0"/>
          </a:p>
          <a:p>
            <a:r>
              <a:rPr lang="en-GB" sz="2400" dirty="0" smtClean="0"/>
              <a:t>CCP acted quickly to establish their political legitimacy – appeared to allow a wide range of groups to have a say in drafting the new constitution but made sure real power lay in Politburo where Mao’s authority was unchallengeable. </a:t>
            </a:r>
          </a:p>
          <a:p>
            <a:r>
              <a:rPr lang="en-GB" sz="2400" dirty="0" smtClean="0"/>
              <a:t>Mao was prepared to tolerate in the short term the existence of other political parties. 10 political parties in 1949. By 1952 only CCP remained.</a:t>
            </a:r>
          </a:p>
          <a:p>
            <a:r>
              <a:rPr lang="en-GB" sz="2400" dirty="0" smtClean="0"/>
              <a:t>In order to asset control PRC divided up into six massive regions with separate political and military leadership.</a:t>
            </a:r>
          </a:p>
          <a:p>
            <a:r>
              <a:rPr lang="en-GB" sz="2400" dirty="0" smtClean="0"/>
              <a:t>A new system of government was established in which the dominant position of the Communist party was legitimised.</a:t>
            </a:r>
          </a:p>
          <a:p>
            <a:r>
              <a:rPr lang="en-GB" sz="2400" dirty="0" smtClean="0"/>
              <a:t>Leading members of the Party held all of the key posts in both the government and the PLA.</a:t>
            </a:r>
          </a:p>
        </p:txBody>
      </p:sp>
    </p:spTree>
    <p:custDataLst>
      <p:tags r:id="rId1"/>
    </p:custDataLst>
    <p:extLst>
      <p:ext uri="{BB962C8B-B14F-4D97-AF65-F5344CB8AC3E}">
        <p14:creationId xmlns:p14="http://schemas.microsoft.com/office/powerpoint/2010/main" val="3171536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32" y="203200"/>
            <a:ext cx="10515600" cy="1325563"/>
          </a:xfrm>
        </p:spPr>
        <p:txBody>
          <a:bodyPr>
            <a:noAutofit/>
          </a:bodyPr>
          <a:lstStyle/>
          <a:p>
            <a:r>
              <a:rPr lang="en-GB" sz="2800" dirty="0" smtClean="0">
                <a:latin typeface="+mn-lt"/>
              </a:rPr>
              <a:t>Conclusion: </a:t>
            </a:r>
            <a:r>
              <a:rPr lang="en-GB" sz="2800" dirty="0">
                <a:latin typeface="+mn-lt"/>
              </a:rPr>
              <a:t>Summarise your argument by listing the points you have covered in your </a:t>
            </a:r>
            <a:r>
              <a:rPr lang="en-GB" sz="2800" dirty="0" smtClean="0">
                <a:latin typeface="+mn-lt"/>
              </a:rPr>
              <a:t>answer. Consider </a:t>
            </a:r>
            <a:r>
              <a:rPr lang="en-GB" sz="2800" dirty="0">
                <a:latin typeface="+mn-lt"/>
              </a:rPr>
              <a:t>significance by clearly stating which of your points is the most significant and explaining your choice.</a:t>
            </a:r>
            <a:r>
              <a:rPr lang="en-GB" sz="2800" dirty="0" smtClean="0">
                <a:effectLst/>
                <a:latin typeface="+mn-lt"/>
              </a:rPr>
              <a:t/>
            </a:r>
            <a:br>
              <a:rPr lang="en-GB" sz="2800" dirty="0" smtClean="0">
                <a:effectLst/>
                <a:latin typeface="+mn-lt"/>
              </a:rPr>
            </a:br>
            <a:endParaRPr lang="en-GB" sz="2800" dirty="0">
              <a:latin typeface="+mn-lt"/>
            </a:endParaRPr>
          </a:p>
        </p:txBody>
      </p:sp>
      <p:sp>
        <p:nvSpPr>
          <p:cNvPr id="6" name="TextBox 5"/>
          <p:cNvSpPr txBox="1"/>
          <p:nvPr/>
        </p:nvSpPr>
        <p:spPr>
          <a:xfrm>
            <a:off x="93132" y="1944424"/>
            <a:ext cx="11959168" cy="4154984"/>
          </a:xfrm>
          <a:prstGeom prst="rect">
            <a:avLst/>
          </a:prstGeom>
          <a:noFill/>
        </p:spPr>
        <p:txBody>
          <a:bodyPr wrap="square" rtlCol="0">
            <a:spAutoFit/>
          </a:bodyPr>
          <a:lstStyle/>
          <a:p>
            <a:r>
              <a:rPr lang="en-GB" sz="2400" dirty="0" smtClean="0"/>
              <a:t>Notes:</a:t>
            </a:r>
          </a:p>
          <a:p>
            <a:endParaRPr lang="en-GB" sz="2400" dirty="0"/>
          </a:p>
          <a:p>
            <a:r>
              <a:rPr lang="en-GB" sz="2400" dirty="0" smtClean="0"/>
              <a:t>In the first 4 years after the communist victory in 1949, the party had firmly entrenched itself as the the governing party in the new People’s Republic of China. At all levels and in all provinces and regions (except Tibet), the CP established a firm grip on the government of China.</a:t>
            </a:r>
          </a:p>
          <a:p>
            <a:r>
              <a:rPr lang="en-GB" sz="2400" dirty="0" smtClean="0"/>
              <a:t>Through the many mass campaigns the experience of participating in revolutionary activity was extended from the countryside to the cities and into all areas of life. In this way many more people than the relatively small CPC membership became committed to revolutionary struggle and the survival of the regime. Those who were not committed were repressed and terrorised to such effect that all sign of opposition had been eradicated.</a:t>
            </a:r>
            <a:endParaRPr lang="en-GB" sz="2400" dirty="0"/>
          </a:p>
        </p:txBody>
      </p:sp>
    </p:spTree>
    <p:custDataLst>
      <p:tags r:id="rId1"/>
    </p:custDataLst>
    <p:extLst>
      <p:ext uri="{BB962C8B-B14F-4D97-AF65-F5344CB8AC3E}">
        <p14:creationId xmlns:p14="http://schemas.microsoft.com/office/powerpoint/2010/main" val="33212425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1373</Words>
  <Application>Microsoft Office PowerPoint</Application>
  <PresentationFormat>Widescreen</PresentationFormat>
  <Paragraphs>86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Establishing Communist Control 49 - 57</vt:lpstr>
      <vt:lpstr>PowerPoint Presentation</vt:lpstr>
      <vt:lpstr>Introduction: Briefly set out the position of the CCP in 49 and the problems which needed to be overcome in order for the party to establish full control over China.    Attack the question &amp; include a clear line of argument.   Briefly mention the factors which helped the Communists establish control. </vt:lpstr>
      <vt:lpstr>Paragraph 1 (address the stated factor): e.g. Role of the PLA </vt:lpstr>
      <vt:lpstr>Paragraph 2: Use of terror and violence </vt:lpstr>
      <vt:lpstr>Paragraph 3: Popular policies and economic improvements – helped win support for the regime and helped the consolidation of power. </vt:lpstr>
      <vt:lpstr>Paragraph 4: Propaganda to win support for the regime and deter opponents. </vt:lpstr>
      <vt:lpstr>Para 5: Early willingness to work with opponents to establish political legitimacy. </vt:lpstr>
      <vt:lpstr>Conclusion: Summarise your argument by listing the points you have covered in your answer. Consider significance by clearly stating which of your points is the most significant and explaining your choice.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drewn001.318</dc:creator>
  <cp:lastModifiedBy>drewn001.318</cp:lastModifiedBy>
  <cp:revision>2</cp:revision>
  <dcterms:created xsi:type="dcterms:W3CDTF">2016-04-12T10:41:12Z</dcterms:created>
  <dcterms:modified xsi:type="dcterms:W3CDTF">2017-02-24T08:17:10Z</dcterms:modified>
</cp:coreProperties>
</file>